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4" r:id="rId8"/>
    <p:sldId id="263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93" r:id="rId17"/>
    <p:sldId id="272" r:id="rId18"/>
    <p:sldId id="273" r:id="rId19"/>
    <p:sldId id="294" r:id="rId20"/>
    <p:sldId id="277" r:id="rId21"/>
    <p:sldId id="278" r:id="rId22"/>
    <p:sldId id="279" r:id="rId23"/>
    <p:sldId id="280" r:id="rId24"/>
    <p:sldId id="276" r:id="rId25"/>
    <p:sldId id="296" r:id="rId26"/>
    <p:sldId id="275" r:id="rId27"/>
    <p:sldId id="297" r:id="rId28"/>
    <p:sldId id="298" r:id="rId29"/>
    <p:sldId id="284" r:id="rId30"/>
    <p:sldId id="282" r:id="rId31"/>
    <p:sldId id="283" r:id="rId32"/>
    <p:sldId id="285" r:id="rId33"/>
    <p:sldId id="286" r:id="rId34"/>
    <p:sldId id="291" r:id="rId35"/>
    <p:sldId id="281" r:id="rId36"/>
    <p:sldId id="292" r:id="rId37"/>
    <p:sldId id="295" r:id="rId38"/>
    <p:sldId id="287" r:id="rId39"/>
    <p:sldId id="288" r:id="rId40"/>
    <p:sldId id="289" r:id="rId41"/>
    <p:sldId id="29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95" d="100"/>
          <a:sy n="95" d="100"/>
        </p:scale>
        <p:origin x="7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EAF6E6-2DC6-452E-9A0D-289F5BB7A67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032E676E-B0BC-479C-8A17-D21B9298AC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ALICE Detector System &amp; the TRD</a:t>
          </a:r>
        </a:p>
      </dgm:t>
    </dgm:pt>
    <dgm:pt modelId="{C5124D82-4B7D-4815-820F-25B468B73C1B}" type="parTrans" cxnId="{D534AE75-D351-4E9F-BA91-0DF56F87ED7C}">
      <dgm:prSet/>
      <dgm:spPr/>
      <dgm:t>
        <a:bodyPr/>
        <a:lstStyle/>
        <a:p>
          <a:endParaRPr lang="en-US"/>
        </a:p>
      </dgm:t>
    </dgm:pt>
    <dgm:pt modelId="{6DD8E422-A37D-4CF6-BB0B-94AD9A3B11EC}" type="sibTrans" cxnId="{D534AE75-D351-4E9F-BA91-0DF56F87ED7C}">
      <dgm:prSet/>
      <dgm:spPr/>
      <dgm:t>
        <a:bodyPr/>
        <a:lstStyle/>
        <a:p>
          <a:endParaRPr lang="en-US"/>
        </a:p>
      </dgm:t>
    </dgm:pt>
    <dgm:pt modelId="{412BF44A-24C5-4870-84F1-C22F356C43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Deep Learning</a:t>
          </a:r>
        </a:p>
      </dgm:t>
    </dgm:pt>
    <dgm:pt modelId="{4C0892D6-F657-4FBC-9BAF-C0F5EE38E711}" type="parTrans" cxnId="{1BD46AB7-1BBA-4DA1-A272-FBE8B55D5AFC}">
      <dgm:prSet/>
      <dgm:spPr/>
      <dgm:t>
        <a:bodyPr/>
        <a:lstStyle/>
        <a:p>
          <a:endParaRPr lang="en-US"/>
        </a:p>
      </dgm:t>
    </dgm:pt>
    <dgm:pt modelId="{CA9F46B1-81B8-4F54-8C14-5885BF01B5D6}" type="sibTrans" cxnId="{1BD46AB7-1BBA-4DA1-A272-FBE8B55D5AFC}">
      <dgm:prSet/>
      <dgm:spPr/>
      <dgm:t>
        <a:bodyPr/>
        <a:lstStyle/>
        <a:p>
          <a:endParaRPr lang="en-US"/>
        </a:p>
      </dgm:t>
    </dgm:pt>
    <dgm:pt modelId="{32FBF3EC-C40D-447C-9D75-7FC3C43566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Latent Variable/</a:t>
          </a:r>
        </a:p>
        <a:p>
          <a:pPr>
            <a:lnSpc>
              <a:spcPct val="100000"/>
            </a:lnSpc>
          </a:pPr>
          <a:r>
            <a:rPr lang="en-US" dirty="0"/>
            <a:t>Deep Generative Models</a:t>
          </a:r>
        </a:p>
      </dgm:t>
    </dgm:pt>
    <dgm:pt modelId="{A47BC6AD-3A3B-4206-880E-C03B13B0C439}" type="parTrans" cxnId="{4F997003-9BA0-43EB-B9D8-D751C2FCA1BC}">
      <dgm:prSet/>
      <dgm:spPr/>
      <dgm:t>
        <a:bodyPr/>
        <a:lstStyle/>
        <a:p>
          <a:endParaRPr lang="en-US"/>
        </a:p>
      </dgm:t>
    </dgm:pt>
    <dgm:pt modelId="{8EAD1F33-398C-4463-805E-7FDA97B29117}" type="sibTrans" cxnId="{4F997003-9BA0-43EB-B9D8-D751C2FCA1BC}">
      <dgm:prSet/>
      <dgm:spPr/>
      <dgm:t>
        <a:bodyPr/>
        <a:lstStyle/>
        <a:p>
          <a:endParaRPr lang="en-US"/>
        </a:p>
      </dgm:t>
    </dgm:pt>
    <dgm:pt modelId="{EE49F96E-9733-4D3B-B20E-8AA07F0DE7D3}" type="pres">
      <dgm:prSet presAssocID="{2AEAF6E6-2DC6-452E-9A0D-289F5BB7A674}" presName="root" presStyleCnt="0">
        <dgm:presLayoutVars>
          <dgm:dir/>
          <dgm:resizeHandles val="exact"/>
        </dgm:presLayoutVars>
      </dgm:prSet>
      <dgm:spPr/>
    </dgm:pt>
    <dgm:pt modelId="{08D47B93-3DA4-4605-93CB-7A09BA77FEA3}" type="pres">
      <dgm:prSet presAssocID="{032E676E-B0BC-479C-8A17-D21B9298ACF4}" presName="compNode" presStyleCnt="0"/>
      <dgm:spPr/>
    </dgm:pt>
    <dgm:pt modelId="{0BA0849D-D3F7-462A-97CD-32C50B4AF50A}" type="pres">
      <dgm:prSet presAssocID="{032E676E-B0BC-479C-8A17-D21B9298ACF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72B8A244-1955-4A58-A81B-E4F0C2BAF034}" type="pres">
      <dgm:prSet presAssocID="{032E676E-B0BC-479C-8A17-D21B9298ACF4}" presName="spaceRect" presStyleCnt="0"/>
      <dgm:spPr/>
    </dgm:pt>
    <dgm:pt modelId="{83E37436-9C80-4C63-AB60-8A14F8C3E04C}" type="pres">
      <dgm:prSet presAssocID="{032E676E-B0BC-479C-8A17-D21B9298ACF4}" presName="textRect" presStyleLbl="revTx" presStyleIdx="0" presStyleCnt="3">
        <dgm:presLayoutVars>
          <dgm:chMax val="1"/>
          <dgm:chPref val="1"/>
        </dgm:presLayoutVars>
      </dgm:prSet>
      <dgm:spPr/>
    </dgm:pt>
    <dgm:pt modelId="{AAB8EEEA-7F39-4233-9655-228C0AF58501}" type="pres">
      <dgm:prSet presAssocID="{6DD8E422-A37D-4CF6-BB0B-94AD9A3B11EC}" presName="sibTrans" presStyleCnt="0"/>
      <dgm:spPr/>
    </dgm:pt>
    <dgm:pt modelId="{99CCC864-8E02-4194-84F2-62A80E6D3FDF}" type="pres">
      <dgm:prSet presAssocID="{412BF44A-24C5-4870-84F1-C22F356C43B1}" presName="compNode" presStyleCnt="0"/>
      <dgm:spPr/>
    </dgm:pt>
    <dgm:pt modelId="{4E12DD62-A63B-4EB3-8334-2A770FF5FF5A}" type="pres">
      <dgm:prSet presAssocID="{412BF44A-24C5-4870-84F1-C22F356C43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E76A32A-EBFF-46E6-BEE0-265556AD577D}" type="pres">
      <dgm:prSet presAssocID="{412BF44A-24C5-4870-84F1-C22F356C43B1}" presName="spaceRect" presStyleCnt="0"/>
      <dgm:spPr/>
    </dgm:pt>
    <dgm:pt modelId="{F5237201-1999-4C98-AF6C-1CE805E8ABE3}" type="pres">
      <dgm:prSet presAssocID="{412BF44A-24C5-4870-84F1-C22F356C43B1}" presName="textRect" presStyleLbl="revTx" presStyleIdx="1" presStyleCnt="3">
        <dgm:presLayoutVars>
          <dgm:chMax val="1"/>
          <dgm:chPref val="1"/>
        </dgm:presLayoutVars>
      </dgm:prSet>
      <dgm:spPr/>
    </dgm:pt>
    <dgm:pt modelId="{76C5B6AE-D285-4376-9959-8D5199AA81E5}" type="pres">
      <dgm:prSet presAssocID="{CA9F46B1-81B8-4F54-8C14-5885BF01B5D6}" presName="sibTrans" presStyleCnt="0"/>
      <dgm:spPr/>
    </dgm:pt>
    <dgm:pt modelId="{905B7589-94BE-4D61-8FC6-AEA0F8693D04}" type="pres">
      <dgm:prSet presAssocID="{32FBF3EC-C40D-447C-9D75-7FC3C435663F}" presName="compNode" presStyleCnt="0"/>
      <dgm:spPr/>
    </dgm:pt>
    <dgm:pt modelId="{25B12A2A-B67E-48BC-9A0D-C2D3A8503181}" type="pres">
      <dgm:prSet presAssocID="{32FBF3EC-C40D-447C-9D75-7FC3C43566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ariable"/>
        </a:ext>
      </dgm:extLst>
    </dgm:pt>
    <dgm:pt modelId="{37B9DA43-75C0-484F-81CA-AE13B0FEDB84}" type="pres">
      <dgm:prSet presAssocID="{32FBF3EC-C40D-447C-9D75-7FC3C435663F}" presName="spaceRect" presStyleCnt="0"/>
      <dgm:spPr/>
    </dgm:pt>
    <dgm:pt modelId="{A207E133-918B-411D-9632-E8D119BA355E}" type="pres">
      <dgm:prSet presAssocID="{32FBF3EC-C40D-447C-9D75-7FC3C435663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F997003-9BA0-43EB-B9D8-D751C2FCA1BC}" srcId="{2AEAF6E6-2DC6-452E-9A0D-289F5BB7A674}" destId="{32FBF3EC-C40D-447C-9D75-7FC3C435663F}" srcOrd="2" destOrd="0" parTransId="{A47BC6AD-3A3B-4206-880E-C03B13B0C439}" sibTransId="{8EAD1F33-398C-4463-805E-7FDA97B29117}"/>
    <dgm:cxn modelId="{60869466-5E92-4747-9191-9CA8F10BE3B3}" type="presOf" srcId="{32FBF3EC-C40D-447C-9D75-7FC3C435663F}" destId="{A207E133-918B-411D-9632-E8D119BA355E}" srcOrd="0" destOrd="0" presId="urn:microsoft.com/office/officeart/2018/2/layout/IconLabelList"/>
    <dgm:cxn modelId="{1699214F-8893-42E6-84FC-56F5FA43C287}" type="presOf" srcId="{412BF44A-24C5-4870-84F1-C22F356C43B1}" destId="{F5237201-1999-4C98-AF6C-1CE805E8ABE3}" srcOrd="0" destOrd="0" presId="urn:microsoft.com/office/officeart/2018/2/layout/IconLabelList"/>
    <dgm:cxn modelId="{D534AE75-D351-4E9F-BA91-0DF56F87ED7C}" srcId="{2AEAF6E6-2DC6-452E-9A0D-289F5BB7A674}" destId="{032E676E-B0BC-479C-8A17-D21B9298ACF4}" srcOrd="0" destOrd="0" parTransId="{C5124D82-4B7D-4815-820F-25B468B73C1B}" sibTransId="{6DD8E422-A37D-4CF6-BB0B-94AD9A3B11EC}"/>
    <dgm:cxn modelId="{1BD46AB7-1BBA-4DA1-A272-FBE8B55D5AFC}" srcId="{2AEAF6E6-2DC6-452E-9A0D-289F5BB7A674}" destId="{412BF44A-24C5-4870-84F1-C22F356C43B1}" srcOrd="1" destOrd="0" parTransId="{4C0892D6-F657-4FBC-9BAF-C0F5EE38E711}" sibTransId="{CA9F46B1-81B8-4F54-8C14-5885BF01B5D6}"/>
    <dgm:cxn modelId="{7C112ACC-95B9-484E-A61D-51D6526B560A}" type="presOf" srcId="{032E676E-B0BC-479C-8A17-D21B9298ACF4}" destId="{83E37436-9C80-4C63-AB60-8A14F8C3E04C}" srcOrd="0" destOrd="0" presId="urn:microsoft.com/office/officeart/2018/2/layout/IconLabelList"/>
    <dgm:cxn modelId="{615EADE4-E2E9-4359-B125-D5C49AE5F0CB}" type="presOf" srcId="{2AEAF6E6-2DC6-452E-9A0D-289F5BB7A674}" destId="{EE49F96E-9733-4D3B-B20E-8AA07F0DE7D3}" srcOrd="0" destOrd="0" presId="urn:microsoft.com/office/officeart/2018/2/layout/IconLabelList"/>
    <dgm:cxn modelId="{DED7656A-9AE4-4420-A732-291FBFE8C638}" type="presParOf" srcId="{EE49F96E-9733-4D3B-B20E-8AA07F0DE7D3}" destId="{08D47B93-3DA4-4605-93CB-7A09BA77FEA3}" srcOrd="0" destOrd="0" presId="urn:microsoft.com/office/officeart/2018/2/layout/IconLabelList"/>
    <dgm:cxn modelId="{1184C995-7507-4ADE-B308-837C19FD0C8A}" type="presParOf" srcId="{08D47B93-3DA4-4605-93CB-7A09BA77FEA3}" destId="{0BA0849D-D3F7-462A-97CD-32C50B4AF50A}" srcOrd="0" destOrd="0" presId="urn:microsoft.com/office/officeart/2018/2/layout/IconLabelList"/>
    <dgm:cxn modelId="{F03D57C1-6528-4A9E-BE34-10A9DFB96EF6}" type="presParOf" srcId="{08D47B93-3DA4-4605-93CB-7A09BA77FEA3}" destId="{72B8A244-1955-4A58-A81B-E4F0C2BAF034}" srcOrd="1" destOrd="0" presId="urn:microsoft.com/office/officeart/2018/2/layout/IconLabelList"/>
    <dgm:cxn modelId="{3BAA462E-40C0-4384-8606-69130F017AC7}" type="presParOf" srcId="{08D47B93-3DA4-4605-93CB-7A09BA77FEA3}" destId="{83E37436-9C80-4C63-AB60-8A14F8C3E04C}" srcOrd="2" destOrd="0" presId="urn:microsoft.com/office/officeart/2018/2/layout/IconLabelList"/>
    <dgm:cxn modelId="{0D7F565A-FE5A-439D-BF21-BBE1796B579A}" type="presParOf" srcId="{EE49F96E-9733-4D3B-B20E-8AA07F0DE7D3}" destId="{AAB8EEEA-7F39-4233-9655-228C0AF58501}" srcOrd="1" destOrd="0" presId="urn:microsoft.com/office/officeart/2018/2/layout/IconLabelList"/>
    <dgm:cxn modelId="{1BDC001E-0F3D-4127-92E8-475F3E4451DC}" type="presParOf" srcId="{EE49F96E-9733-4D3B-B20E-8AA07F0DE7D3}" destId="{99CCC864-8E02-4194-84F2-62A80E6D3FDF}" srcOrd="2" destOrd="0" presId="urn:microsoft.com/office/officeart/2018/2/layout/IconLabelList"/>
    <dgm:cxn modelId="{616673F1-7DF2-433E-AB19-2E0CF013085F}" type="presParOf" srcId="{99CCC864-8E02-4194-84F2-62A80E6D3FDF}" destId="{4E12DD62-A63B-4EB3-8334-2A770FF5FF5A}" srcOrd="0" destOrd="0" presId="urn:microsoft.com/office/officeart/2018/2/layout/IconLabelList"/>
    <dgm:cxn modelId="{4A95DA58-598B-44B8-8658-D2E42AF8D47B}" type="presParOf" srcId="{99CCC864-8E02-4194-84F2-62A80E6D3FDF}" destId="{2E76A32A-EBFF-46E6-BEE0-265556AD577D}" srcOrd="1" destOrd="0" presId="urn:microsoft.com/office/officeart/2018/2/layout/IconLabelList"/>
    <dgm:cxn modelId="{3C86B81C-B1AF-43C0-8A69-C0B2271DD7DB}" type="presParOf" srcId="{99CCC864-8E02-4194-84F2-62A80E6D3FDF}" destId="{F5237201-1999-4C98-AF6C-1CE805E8ABE3}" srcOrd="2" destOrd="0" presId="urn:microsoft.com/office/officeart/2018/2/layout/IconLabelList"/>
    <dgm:cxn modelId="{8B221E4A-A80C-496B-902A-1561AC3BB7D8}" type="presParOf" srcId="{EE49F96E-9733-4D3B-B20E-8AA07F0DE7D3}" destId="{76C5B6AE-D285-4376-9959-8D5199AA81E5}" srcOrd="3" destOrd="0" presId="urn:microsoft.com/office/officeart/2018/2/layout/IconLabelList"/>
    <dgm:cxn modelId="{BEC5FBE0-21E6-46F9-A274-C5D064C0EC0B}" type="presParOf" srcId="{EE49F96E-9733-4D3B-B20E-8AA07F0DE7D3}" destId="{905B7589-94BE-4D61-8FC6-AEA0F8693D04}" srcOrd="4" destOrd="0" presId="urn:microsoft.com/office/officeart/2018/2/layout/IconLabelList"/>
    <dgm:cxn modelId="{02AD9A11-DA81-4B20-97D6-A4A42058CAA2}" type="presParOf" srcId="{905B7589-94BE-4D61-8FC6-AEA0F8693D04}" destId="{25B12A2A-B67E-48BC-9A0D-C2D3A8503181}" srcOrd="0" destOrd="0" presId="urn:microsoft.com/office/officeart/2018/2/layout/IconLabelList"/>
    <dgm:cxn modelId="{86FF8524-BA9A-4F92-817D-54C6ACF5DFFD}" type="presParOf" srcId="{905B7589-94BE-4D61-8FC6-AEA0F8693D04}" destId="{37B9DA43-75C0-484F-81CA-AE13B0FEDB84}" srcOrd="1" destOrd="0" presId="urn:microsoft.com/office/officeart/2018/2/layout/IconLabelList"/>
    <dgm:cxn modelId="{99BF15AF-A28A-46C9-87C7-1C1D9711CFC5}" type="presParOf" srcId="{905B7589-94BE-4D61-8FC6-AEA0F8693D04}" destId="{A207E133-918B-411D-9632-E8D119BA355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A0849D-D3F7-462A-97CD-32C50B4AF50A}">
      <dsp:nvSpPr>
        <dsp:cNvPr id="0" name=""/>
        <dsp:cNvSpPr/>
      </dsp:nvSpPr>
      <dsp:spPr>
        <a:xfrm>
          <a:off x="1014450" y="525476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37436-9C80-4C63-AB60-8A14F8C3E04C}">
      <dsp:nvSpPr>
        <dsp:cNvPr id="0" name=""/>
        <dsp:cNvSpPr/>
      </dsp:nvSpPr>
      <dsp:spPr>
        <a:xfrm>
          <a:off x="240806" y="2141959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ALICE Detector System &amp; the TRD</a:t>
          </a:r>
        </a:p>
      </dsp:txBody>
      <dsp:txXfrm>
        <a:off x="240806" y="2141959"/>
        <a:ext cx="2813250" cy="720000"/>
      </dsp:txXfrm>
    </dsp:sp>
    <dsp:sp modelId="{4E12DD62-A63B-4EB3-8334-2A770FF5FF5A}">
      <dsp:nvSpPr>
        <dsp:cNvPr id="0" name=""/>
        <dsp:cNvSpPr/>
      </dsp:nvSpPr>
      <dsp:spPr>
        <a:xfrm>
          <a:off x="4320018" y="525476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37201-1999-4C98-AF6C-1CE805E8ABE3}">
      <dsp:nvSpPr>
        <dsp:cNvPr id="0" name=""/>
        <dsp:cNvSpPr/>
      </dsp:nvSpPr>
      <dsp:spPr>
        <a:xfrm>
          <a:off x="3546375" y="2141959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Deep Learning</a:t>
          </a:r>
        </a:p>
      </dsp:txBody>
      <dsp:txXfrm>
        <a:off x="3546375" y="2141959"/>
        <a:ext cx="2813250" cy="720000"/>
      </dsp:txXfrm>
    </dsp:sp>
    <dsp:sp modelId="{25B12A2A-B67E-48BC-9A0D-C2D3A8503181}">
      <dsp:nvSpPr>
        <dsp:cNvPr id="0" name=""/>
        <dsp:cNvSpPr/>
      </dsp:nvSpPr>
      <dsp:spPr>
        <a:xfrm>
          <a:off x="7625587" y="525476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7E133-918B-411D-9632-E8D119BA355E}">
      <dsp:nvSpPr>
        <dsp:cNvPr id="0" name=""/>
        <dsp:cNvSpPr/>
      </dsp:nvSpPr>
      <dsp:spPr>
        <a:xfrm>
          <a:off x="6851943" y="2141959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Latent Variable/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Deep Generative Models</a:t>
          </a:r>
        </a:p>
      </dsp:txBody>
      <dsp:txXfrm>
        <a:off x="6851943" y="2141959"/>
        <a:ext cx="2813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69BA26BC-113C-4698-8859-A985C8324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8B73B6-D77B-4B55-8538-206CEFD2A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solidFill>
            <a:schemeClr val="bg2"/>
          </a:solidFill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69585-CFED-48DC-92EC-72496BCE3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The Application of deep learning techniques towards</a:t>
            </a:r>
            <a:br>
              <a:rPr lang="en-US" sz="3000" dirty="0"/>
            </a:br>
            <a:r>
              <a:rPr lang="en-US" sz="3000" dirty="0"/>
              <a:t>particle identification</a:t>
            </a:r>
            <a:br>
              <a:rPr lang="en-US" sz="3000" dirty="0"/>
            </a:br>
            <a:r>
              <a:rPr lang="en-US" sz="3000" dirty="0"/>
              <a:t>and</a:t>
            </a:r>
            <a:br>
              <a:rPr lang="en-US" sz="3000" dirty="0"/>
            </a:br>
            <a:r>
              <a:rPr lang="en-US" sz="3000" dirty="0"/>
              <a:t>high energy physics event simulations</a:t>
            </a:r>
            <a:endParaRPr lang="en-ZA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3FB73-05C7-4DA8-B9A4-521CAE516C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/>
              <a:t>CG Viljoen – MSc Data Science</a:t>
            </a:r>
          </a:p>
          <a:p>
            <a:pPr>
              <a:lnSpc>
                <a:spcPct val="90000"/>
              </a:lnSpc>
            </a:pPr>
            <a:r>
              <a:rPr lang="en-US" sz="1900"/>
              <a:t>16 August 2019</a:t>
            </a:r>
            <a:endParaRPr lang="en-ZA" sz="1900"/>
          </a:p>
        </p:txBody>
      </p:sp>
    </p:spTree>
    <p:extLst>
      <p:ext uri="{BB962C8B-B14F-4D97-AF65-F5344CB8AC3E}">
        <p14:creationId xmlns:p14="http://schemas.microsoft.com/office/powerpoint/2010/main" val="1780776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2F96166-F104-48E1-A0AE-F4E4D7EB72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BCD1BB-EF33-49A5-8E8F-AA28379B3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159535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460618-616E-4621-9F86-7C1B46720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6850" y="-36621"/>
            <a:ext cx="6718300" cy="6931242"/>
          </a:xfrm>
        </p:spPr>
      </p:pic>
    </p:spTree>
    <p:extLst>
      <p:ext uri="{BB962C8B-B14F-4D97-AF65-F5344CB8AC3E}">
        <p14:creationId xmlns:p14="http://schemas.microsoft.com/office/powerpoint/2010/main" val="364452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AE5F6-CB06-43BF-A662-FC1B7A0E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Deep feedforward networks</a:t>
            </a:r>
            <a:endParaRPr lang="en-ZA" sz="5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D616C0-5F1F-4FBE-A0BD-63F4AC8A3F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ZA" sz="1800" dirty="0">
                    <a:effectLst/>
                  </a:rPr>
                  <a:t>Nested approximating mapping functions</a:t>
                </a:r>
              </a:p>
              <a:p>
                <a:r>
                  <a:rPr lang="en-ZA" sz="1800" dirty="0">
                    <a:effectLst/>
                  </a:rPr>
                  <a:t>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 ; </m:t>
                    </m:r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={1,2,…,</m:t>
                    </m:r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ZA" sz="1800" dirty="0">
                    <a:effectLst/>
                  </a:rPr>
                  <a:t> </a:t>
                </a:r>
                <a:r>
                  <a:rPr lang="en-ZA" sz="1800" dirty="0">
                    <a:effectLst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ZA" sz="1800" dirty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1800" i="1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ZA" sz="1800" i="1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ZA" sz="1800">
                                <a:effectLst/>
                                <a:latin typeface="Cambria Math" panose="02040503050406030204" pitchFamily="18" charset="0"/>
                              </a:rPr>
                              <m:t>,..,</m:t>
                            </m:r>
                            <m:r>
                              <a:rPr lang="en-ZA" sz="1800" i="1"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ZA" sz="1800">
                        <a:effectLst/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ZA" sz="180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ZA" sz="1800">
                            <a:effectLst/>
                            <a:latin typeface="Cambria Math" panose="02040503050406030204" pitchFamily="18" charset="0"/>
                          </a:rPr>
                          <m:t>…</m:t>
                        </m:r>
                      </m:sup>
                    </m:sSubSup>
                    <m:r>
                      <a:rPr lang="en-ZA" sz="180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ZA" sz="180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ZA" sz="180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ZA" sz="180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ZA" sz="180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ZA" sz="1800">
                            <a:effectLst/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ZA" sz="1800">
                        <a:effectLst/>
                        <a:latin typeface="Cambria Math" panose="02040503050406030204" pitchFamily="18" charset="0"/>
                      </a:rPr>
                      <m:t>)))) </m:t>
                    </m:r>
                  </m:oMath>
                </a14:m>
                <a:endParaRPr lang="en-ZA" sz="1800" dirty="0">
                  <a:effectLst/>
                </a:endParaRPr>
              </a:p>
              <a:p>
                <a:r>
                  <a:rPr lang="en-ZA" sz="1800" dirty="0">
                    <a:effectLst/>
                  </a:rPr>
                  <a:t>Each layer takes the form: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ZA" sz="180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ZA" sz="1800" dirty="0">
                  <a:effectLst/>
                </a:endParaRPr>
              </a:p>
              <a:p>
                <a:r>
                  <a:rPr lang="en-ZA" sz="1800" dirty="0">
                    <a:effectLst/>
                  </a:rPr>
                  <a:t>Non-linear activation functions </a:t>
                </a:r>
                <a14:m>
                  <m:oMath xmlns:m="http://schemas.openxmlformats.org/officeDocument/2006/math"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ZA" sz="1800" i="1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ZA" sz="1800" i="1">
                        <a:effectLst/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ZA" sz="1800" dirty="0">
                    <a:effectLst/>
                  </a:rPr>
                  <a:t> captures non-linearities in the multidimensional feature space</a:t>
                </a:r>
              </a:p>
              <a:p>
                <a:r>
                  <a:rPr lang="en-ZA" sz="1800" dirty="0">
                    <a:effectLst/>
                  </a:rPr>
                  <a:t>Goal </a:t>
                </a:r>
                <a:r>
                  <a:rPr lang="en-ZA" sz="1800" dirty="0">
                    <a:effectLst/>
                    <a:sym typeface="Wingdings" panose="05000000000000000000" pitchFamily="2" charset="2"/>
                  </a:rPr>
                  <a:t> to arrive at a theoretically optimal mapping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sz="1800" i="1" smtClean="0">
                            <a:effectLst/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)≈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</m:oMath>
                </a14:m>
                <a:endParaRPr lang="en-ZA" sz="18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D616C0-5F1F-4FBE-A0BD-63F4AC8A3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750" t="-585" b="-58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A66E5CC-BF96-4940-B7D2-0F0ABBFEDF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72213" y="4229099"/>
            <a:ext cx="4876800" cy="245059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AC1C38-E315-4CB2-89E2-8EB844544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430" y="2016125"/>
            <a:ext cx="4414838" cy="193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31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EDF43A-AEC7-4EA2-A759-996FE12C5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93" y="1741701"/>
            <a:ext cx="11759613" cy="3374597"/>
          </a:xfrm>
        </p:spPr>
      </p:pic>
    </p:spTree>
    <p:extLst>
      <p:ext uri="{BB962C8B-B14F-4D97-AF65-F5344CB8AC3E}">
        <p14:creationId xmlns:p14="http://schemas.microsoft.com/office/powerpoint/2010/main" val="448679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 ">
            <a:extLst>
              <a:ext uri="{FF2B5EF4-FFF2-40B4-BE49-F238E27FC236}">
                <a16:creationId xmlns:a16="http://schemas.microsoft.com/office/drawing/2014/main" id="{EE540F45-68D1-42D8-86D3-2E292EE542E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2320" y="284991"/>
            <a:ext cx="7967360" cy="4142630"/>
          </a:xfr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9DC581-7386-44D7-BDE1-5C1C6FDC7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437" y="4668009"/>
            <a:ext cx="36671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83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8FF0-CA98-4D7F-B7FF-4CFF5DFE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64EDDB43-69D2-489F-8CD0-D2343FCB4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192" y="2666999"/>
                <a:ext cx="3643674" cy="32162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800" dirty="0"/>
                  <a:t>Informs back-propagation</a:t>
                </a:r>
              </a:p>
              <a:p>
                <a:r>
                  <a:rPr lang="en-US" sz="1800" dirty="0"/>
                  <a:t>Parameter set </a:t>
                </a:r>
                <a14:m>
                  <m:oMath xmlns:m="http://schemas.openxmlformats.org/officeDocument/2006/math">
                    <m:r>
                      <a:rPr lang="en-ZA" i="1">
                        <a:effectLst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/>
                  <a:t> of each mapping function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ZA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i="1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ZA" i="1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ZA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ZA" i="1">
                            <a:effectLst/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ZA" i="1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800" dirty="0"/>
                  <a:t> is adjusted iteratively according to its contribution to the differential of the loss function at each training step </a:t>
                </a:r>
                <a14:m>
                  <m:oMath xmlns:m="http://schemas.openxmlformats.org/officeDocument/2006/math">
                    <m:r>
                      <a:rPr lang="en-ZA" i="1"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800" dirty="0"/>
              </a:p>
              <a:p>
                <a14:m>
                  <m:oMath xmlns:m="http://schemas.openxmlformats.org/officeDocument/2006/math">
                    <m:box>
                      <m:boxPr>
                        <m:diff m:val="on"/>
                        <m:ctrlPr>
                          <a:rPr lang="en-ZA" i="1">
                            <a:effectLst/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Z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ZA" i="1">
                                <a:effectLst/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Z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ZA" i="1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ZA" i="1">
                                <a:effectLst/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ZA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ZA" i="1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ZA" i="1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  <m:sup>
                                <m:r>
                                  <a:rPr lang="en-ZA" i="1"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den>
                        </m:f>
                      </m:e>
                    </m:box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64EDDB43-69D2-489F-8CD0-D2343FCB4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192" y="2666999"/>
                <a:ext cx="3643674" cy="3216276"/>
              </a:xfrm>
              <a:blipFill>
                <a:blip r:embed="rId3"/>
                <a:stretch>
                  <a:fillRect l="-2345" t="-379" r="-33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">
            <a:extLst>
              <a:ext uri="{FF2B5EF4-FFF2-40B4-BE49-F238E27FC236}">
                <a16:creationId xmlns:a16="http://schemas.microsoft.com/office/drawing/2014/main" id="{A8290065-BA98-4DB0-AA21-507BB090BE11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r="2" b="5163"/>
          <a:stretch/>
        </p:blipFill>
        <p:spPr bwMode="auto">
          <a:xfrm>
            <a:off x="6096000" y="128639"/>
            <a:ext cx="4699273" cy="3630561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9C7FA3D3-58AF-4143-AD77-3FBF658D4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828" y="4021666"/>
            <a:ext cx="3269897" cy="25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82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E426-6465-4951-B096-54839737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</a:t>
            </a:r>
            <a:r>
              <a:rPr lang="en-US" b="1" dirty="0"/>
              <a:t>too</a:t>
            </a:r>
            <a:r>
              <a:rPr lang="en-US" dirty="0"/>
              <a:t> perfect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7A02C-97FC-477F-8F34-19F9A2F3C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  <a:endParaRPr lang="en-ZA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7BA704-3306-4283-B417-026667FFA0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6150" y="3568312"/>
            <a:ext cx="6051466" cy="235496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F64F4C-75AF-49CC-BB81-E117DCAAD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5532" y="2667000"/>
            <a:ext cx="4604280" cy="576262"/>
          </a:xfrm>
        </p:spPr>
        <p:txBody>
          <a:bodyPr/>
          <a:lstStyle/>
          <a:p>
            <a:r>
              <a:rPr lang="en-US" dirty="0"/>
              <a:t>regularization</a:t>
            </a:r>
            <a:endParaRPr lang="en-ZA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2142930-3E13-4E3A-8EE5-979ACB5E1B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5534" y="3243262"/>
            <a:ext cx="4876801" cy="2547937"/>
          </a:xfrm>
        </p:spPr>
        <p:txBody>
          <a:bodyPr/>
          <a:lstStyle/>
          <a:p>
            <a:r>
              <a:rPr lang="en-US" dirty="0"/>
              <a:t>L2-Norm Penalty</a:t>
            </a:r>
          </a:p>
          <a:p>
            <a:r>
              <a:rPr lang="en-US" dirty="0"/>
              <a:t>Drop-out</a:t>
            </a:r>
          </a:p>
          <a:p>
            <a:r>
              <a:rPr lang="en-US" dirty="0"/>
              <a:t>Limiting capacity of network</a:t>
            </a:r>
          </a:p>
          <a:p>
            <a:r>
              <a:rPr lang="en-US" dirty="0"/>
              <a:t>Gaussian Noise Layers</a:t>
            </a:r>
          </a:p>
          <a:p>
            <a:r>
              <a:rPr lang="en-US" dirty="0"/>
              <a:t>Early Stopping</a:t>
            </a:r>
          </a:p>
        </p:txBody>
      </p:sp>
    </p:spTree>
    <p:extLst>
      <p:ext uri="{BB962C8B-B14F-4D97-AF65-F5344CB8AC3E}">
        <p14:creationId xmlns:p14="http://schemas.microsoft.com/office/powerpoint/2010/main" val="143830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A603C3F-3834-4FDF-BCCB-4D58E53993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3D959-12D9-4178-BB7A-D8E60EA67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609553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52DBDA-F292-4DE9-9EC6-5C205A28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dirty="0"/>
            </a:br>
            <a:r>
              <a:rPr lang="en-US" dirty="0"/>
              <a:t>Convolutional Filters</a:t>
            </a:r>
          </a:p>
        </p:txBody>
      </p:sp>
      <p:pic>
        <p:nvPicPr>
          <p:cNvPr id="17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381A1E-37FF-4C4F-B203-43EE292F1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042" y="365760"/>
            <a:ext cx="4321576" cy="2301238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F96C21EF-AD54-4516-B456-D317591EFD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28035"/>
          <a:stretch/>
        </p:blipFill>
        <p:spPr>
          <a:xfrm>
            <a:off x="197785" y="3429001"/>
            <a:ext cx="7361966" cy="3000024"/>
          </a:xfrm>
        </p:spPr>
      </p:pic>
      <p:pic>
        <p:nvPicPr>
          <p:cNvPr id="14" name="Content Placeholder 13" descr="A close up of a keyboard&#10;&#10;Description automatically generated">
            <a:extLst>
              <a:ext uri="{FF2B5EF4-FFF2-40B4-BE49-F238E27FC236}">
                <a16:creationId xmlns:a16="http://schemas.microsoft.com/office/drawing/2014/main" id="{76961D08-D7B7-49DE-806A-AC55FD437F2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7816582" y="2918297"/>
            <a:ext cx="3450858" cy="3632482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23921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378FB9-9038-4DEC-9B4B-CEF1F229571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040" y="675640"/>
            <a:ext cx="9011920" cy="5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60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E46AC-3E8A-42DB-92CD-9BB4BED2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  <a:endParaRPr lang="en-Z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43D3F-D9E1-4C61-AFC6-89B873A54A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1. Particle Identification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𝑣𝑠</m:t>
                    </m:r>
                  </m:oMath>
                </a14:m>
                <a:r>
                  <a:rPr lang="en-ZA" dirty="0"/>
                  <a:t> </a:t>
                </a:r>
                <a14:m>
                  <m:oMath xmlns:m="http://schemas.openxmlformats.org/officeDocument/2006/math">
                    <m:r>
                      <a:rPr lang="en-Z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ZA" dirty="0"/>
                  <a:t> </a:t>
                </a:r>
              </a:p>
              <a:p>
                <a:pPr lvl="1"/>
                <a:r>
                  <a:rPr lang="en-ZA" dirty="0"/>
                  <a:t>Based on Raw Data From TRD</a:t>
                </a:r>
              </a:p>
              <a:p>
                <a:r>
                  <a:rPr lang="en-ZA" dirty="0"/>
                  <a:t>2. Distinguishing simulated data from real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𝑔𝑒𝑎𝑛𝑡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b>
                    </m:sSub>
                  </m:oMath>
                </a14:m>
                <a:endParaRPr lang="en-ZA" dirty="0"/>
              </a:p>
              <a:p>
                <a:r>
                  <a:rPr lang="en-ZA" dirty="0"/>
                  <a:t>3. Deep Generative Models Towards Event Simulation</a:t>
                </a:r>
              </a:p>
              <a:p>
                <a:pPr lvl="1"/>
                <a:r>
                  <a:rPr lang="en-ZA" dirty="0"/>
                  <a:t>Variational Autoencoders</a:t>
                </a:r>
              </a:p>
              <a:p>
                <a:pPr lvl="1"/>
                <a:r>
                  <a:rPr lang="en-ZA" dirty="0"/>
                  <a:t>Generative Adversarial Networks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43D3F-D9E1-4C61-AFC6-89B873A54A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2" t="-1170" b="-175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1720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363D2-DA88-4CBF-B5BD-FF5BF175B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identification results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0F4F07-C2EA-4C65-878C-6BD4808915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2853" y="2150427"/>
                <a:ext cx="9905998" cy="1278573"/>
              </a:xfrm>
            </p:spPr>
            <p:txBody>
              <a:bodyPr/>
              <a:lstStyle/>
              <a:p>
                <a:r>
                  <a:rPr lang="en-ZA" dirty="0">
                    <a:effectLst/>
                  </a:rPr>
                  <a:t>Pion efficiency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effectLst/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GB" i="1">
                            <a:effectLst/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GB" i="1">
                        <a:effectLst/>
                        <a:latin typeface="Cambria Math" panose="02040503050406030204" pitchFamily="18" charset="0"/>
                      </a:rPr>
                      <m:t>=2.2%</m:t>
                    </m:r>
                  </m:oMath>
                </a14:m>
                <a:r>
                  <a:rPr lang="en-GB" dirty="0">
                    <a:effectLst/>
                  </a:rPr>
                  <a:t> at electron efficiency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effectLst/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sSup>
                          <m:sSupPr>
                            <m:ctrlPr>
                              <a:rPr lang="en-Z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en-GB" i="1">
                        <a:effectLst/>
                        <a:latin typeface="Cambria Math" panose="02040503050406030204" pitchFamily="18" charset="0"/>
                      </a:rPr>
                      <m:t>=90%</m:t>
                    </m:r>
                  </m:oMath>
                </a14:m>
                <a:endParaRPr lang="en-Z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0F4F07-C2EA-4C65-878C-6BD4808915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2853" y="2150427"/>
                <a:ext cx="9905998" cy="1278573"/>
              </a:xfrm>
              <a:blipFill>
                <a:blip r:embed="rId2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CD084E8-4C28-478A-9C7D-EDE10356E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4364989"/>
            <a:ext cx="3543300" cy="1209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8980C1-3F88-4BA5-8432-B663B6399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114" y="4474527"/>
            <a:ext cx="2162175" cy="990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4B5AD6-50F4-425F-94C4-042F8783797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19097" y="3869689"/>
            <a:ext cx="3898583" cy="23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42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3E03-AB42-49A5-B9CD-B0D11FAE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</a:t>
            </a:r>
            <a:br>
              <a:rPr lang="en-US" dirty="0"/>
            </a:br>
            <a:r>
              <a:rPr lang="en-US" dirty="0"/>
              <a:t>training curves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BD0FF-4F26-40B5-B781-002F2DD636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880" y="91441"/>
            <a:ext cx="2266313" cy="666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0639A8-889E-4BF2-B94A-0D16E8297B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" y="3776239"/>
            <a:ext cx="3533140" cy="277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9B59CA-73B9-4834-BB17-C8584BE5F5D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553" y="3776239"/>
            <a:ext cx="3561080" cy="2756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6420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3EB1-D1D9-4697-8B10-E26464744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330" y="1600200"/>
            <a:ext cx="5540743" cy="1371600"/>
          </a:xfrm>
        </p:spPr>
        <p:txBody>
          <a:bodyPr/>
          <a:lstStyle/>
          <a:p>
            <a:r>
              <a:rPr lang="en-US" dirty="0"/>
              <a:t>Distinguishing </a:t>
            </a:r>
            <a:r>
              <a:rPr lang="en-US" dirty="0" err="1"/>
              <a:t>geant</a:t>
            </a:r>
            <a:r>
              <a:rPr lang="en-US" dirty="0"/>
              <a:t> from real data results</a:t>
            </a:r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82914A-7828-4E21-9B2F-741A88782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1" y="4475755"/>
            <a:ext cx="10262326" cy="137159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56F54-F879-45F6-A019-675730B5F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98013" y="2971800"/>
            <a:ext cx="3549121" cy="1828800"/>
          </a:xfrm>
        </p:spPr>
        <p:txBody>
          <a:bodyPr/>
          <a:lstStyle/>
          <a:p>
            <a:pPr algn="ctr"/>
            <a:r>
              <a:rPr lang="en-US" dirty="0"/>
              <a:t>Balanced Accuracy = 91.05 %</a:t>
            </a:r>
          </a:p>
        </p:txBody>
      </p:sp>
    </p:spTree>
    <p:extLst>
      <p:ext uri="{BB962C8B-B14F-4D97-AF65-F5344CB8AC3E}">
        <p14:creationId xmlns:p14="http://schemas.microsoft.com/office/powerpoint/2010/main" val="2682219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D960-F9E7-4028-9448-5EC7E6A02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</a:t>
            </a:r>
            <a:br>
              <a:rPr lang="en-US" dirty="0"/>
            </a:br>
            <a:r>
              <a:rPr lang="en-US" dirty="0"/>
              <a:t>training curves</a:t>
            </a:r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3B68FC-B2ED-4B26-BFCB-8030902F463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92" y="2418080"/>
            <a:ext cx="4692967" cy="36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7473A-F508-48FF-9F18-D772DAA23BE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621" y="284480"/>
            <a:ext cx="3018790" cy="6109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073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6EF776-D4E9-4A3A-84CA-B6F070695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3910" r="-1" b="2659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FA5DC6-AC2F-48F7-B742-A5D968A4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339063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9300E-4C8F-4497-B007-124C3766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98EA3A-E602-411C-AA1F-9213F9FCF8C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57" y="3429000"/>
            <a:ext cx="6166908" cy="93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4E993E-3FA2-4AFB-AB57-D247D3EED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24" y="2100262"/>
            <a:ext cx="2390775" cy="828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F6DEC-33BD-4A6F-A436-3F11006E7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036" y="5040947"/>
            <a:ext cx="29527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48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E859-E2E0-4E62-8CC6-CAD967C9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cell</a:t>
            </a:r>
            <a:endParaRPr lang="en-ZA" dirty="0"/>
          </a:p>
        </p:txBody>
      </p:sp>
      <p:pic>
        <p:nvPicPr>
          <p:cNvPr id="7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3177957-BE0E-447C-9028-CAD96A5D0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4710" y="2514600"/>
            <a:ext cx="6319404" cy="3124200"/>
          </a:xfrm>
        </p:spPr>
      </p:pic>
    </p:spTree>
    <p:extLst>
      <p:ext uri="{BB962C8B-B14F-4D97-AF65-F5344CB8AC3E}">
        <p14:creationId xmlns:p14="http://schemas.microsoft.com/office/powerpoint/2010/main" val="1910314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62E44D-CCE4-40BA-A17A-FE65E174E28B}"/>
              </a:ext>
            </a:extLst>
          </p:cNvPr>
          <p:cNvSpPr/>
          <p:nvPr/>
        </p:nvSpPr>
        <p:spPr>
          <a:xfrm>
            <a:off x="1141413" y="2813538"/>
            <a:ext cx="9905998" cy="28637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E99D9-3F86-48B3-AAF3-598A59B9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LSTM CELLS</a:t>
            </a:r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DD743A-DC2F-41F7-82E8-2E752B50C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413" y="2833255"/>
            <a:ext cx="9906000" cy="279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73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6BD20-480A-43B8-AA40-2AE52020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Identification results: LSTM</a:t>
            </a:r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67B34D-96BD-43BC-88C2-78C88C6553E4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1099" y="2667000"/>
            <a:ext cx="4037428" cy="31242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FF4943-461E-40F9-8B2A-E23FBDAD078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ZA" i="1" smtClean="0">
                            <a:effectLst/>
                          </a:rPr>
                        </m:ctrlPr>
                      </m:sSubPr>
                      <m:e>
                        <m:r>
                          <a:rPr lang="en-GB" i="1">
                            <a:effectLst/>
                          </a:rPr>
                          <m:t>𝜀</m:t>
                        </m:r>
                      </m:e>
                      <m:sub>
                        <m:r>
                          <a:rPr lang="en-GB" i="1">
                            <a:effectLst/>
                          </a:rPr>
                          <m:t>𝜋</m:t>
                        </m:r>
                      </m:sub>
                    </m:sSub>
                    <m:r>
                      <a:rPr lang="en-GB" i="1">
                        <a:effectLst/>
                      </a:rPr>
                      <m:t>=8.5%</m:t>
                    </m:r>
                  </m:oMath>
                </a14:m>
                <a:r>
                  <a:rPr lang="en-ZA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effectLst/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sSup>
                          <m:sSupPr>
                            <m:ctrlPr>
                              <a:rPr lang="en-Z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i="1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en-GB" i="1">
                        <a:effectLst/>
                        <a:latin typeface="Cambria Math" panose="02040503050406030204" pitchFamily="18" charset="0"/>
                      </a:rPr>
                      <m:t>=90%</m:t>
                    </m:r>
                  </m:oMath>
                </a14:m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FF4943-461E-40F9-8B2A-E23FBDAD0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75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B90105-A47E-45B2-A7E8-EBFEB2B51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714" y="0"/>
            <a:ext cx="2555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54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4E3D899-A995-4342-A9D1-7D71192BDB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r="1600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778C53-9D4C-4971-AEB4-A89102185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Latent variable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54C3E-AB44-4E16-B1B5-2C2FA3BA4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012" y="388620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100" dirty="0"/>
              <a:t>deep generative modeling</a:t>
            </a:r>
          </a:p>
        </p:txBody>
      </p:sp>
    </p:spTree>
    <p:extLst>
      <p:ext uri="{BB962C8B-B14F-4D97-AF65-F5344CB8AC3E}">
        <p14:creationId xmlns:p14="http://schemas.microsoft.com/office/powerpoint/2010/main" val="1539017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6814-98D4-4D16-A41D-AD1F0DC71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Quark Gluon Plasma</a:t>
            </a:r>
            <a:endParaRPr lang="en-Z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2020DF-C8B6-456F-B508-12114459F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ZA" dirty="0"/>
                  <a:t> after initial expansion of the universe </a:t>
                </a:r>
                <a:r>
                  <a:rPr lang="en-ZA" dirty="0">
                    <a:sym typeface="Wingdings" panose="05000000000000000000" pitchFamily="2" charset="2"/>
                  </a:rPr>
                  <a:t> </a:t>
                </a:r>
                <a:r>
                  <a:rPr lang="en-ZA" dirty="0"/>
                  <a:t>prevailing temperature </a:t>
                </a:r>
                <a14:m>
                  <m:oMath xmlns:m="http://schemas.openxmlformats.org/officeDocument/2006/math">
                    <m:r>
                      <a:rPr lang="en-Z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Z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19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ZA" dirty="0"/>
              </a:p>
              <a:p>
                <a:r>
                  <a:rPr lang="en-ZA" dirty="0"/>
                  <a:t>Due to this High Energy Density, Quarks and Gluons (normally confined within bound states of colour neutral hadrons) propagated freely in the Early Universe</a:t>
                </a:r>
              </a:p>
              <a:p>
                <a:r>
                  <a:rPr lang="en-ZA" dirty="0"/>
                  <a:t>This Deconfined Space-Time QGP Expansion Phase existed down to a temperature </a:t>
                </a:r>
                <a14:m>
                  <m:oMath xmlns:m="http://schemas.openxmlformats.org/officeDocument/2006/math">
                    <m:r>
                      <a:rPr lang="en-ZA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𝑀𝑒𝑉</m:t>
                    </m:r>
                  </m:oMath>
                </a14:m>
                <a:endParaRPr lang="en-ZA" dirty="0"/>
              </a:p>
              <a:p>
                <a:r>
                  <a:rPr lang="en-ZA" dirty="0"/>
                  <a:t>For the first time, we can reproduce this on a small scale in Pb-Pb Collisions at ALICE, where a miniscule Space-Time Domain of QGP is formed</a:t>
                </a:r>
              </a:p>
              <a:p>
                <a:r>
                  <a:rPr lang="en-ZA" dirty="0"/>
                  <a:t>QGP is studied indirectly by analysing the traces left by decay products from the subsequent hadronization process</a:t>
                </a:r>
              </a:p>
              <a:p>
                <a:endParaRPr lang="en-ZA" dirty="0"/>
              </a:p>
              <a:p>
                <a:pPr marL="0" indent="0">
                  <a:buNone/>
                </a:pPr>
                <a:endParaRPr lang="en-ZA" dirty="0"/>
              </a:p>
              <a:p>
                <a:r>
                  <a:rPr lang="en-ZA" dirty="0"/>
                  <a:t>Accurate PID is essential in this process</a:t>
                </a:r>
              </a:p>
              <a:p>
                <a:r>
                  <a:rPr lang="en-ZA" dirty="0"/>
                  <a:t>HEP analyses are Informed by Accurate Event Simulations</a:t>
                </a:r>
              </a:p>
              <a:p>
                <a:r>
                  <a:rPr lang="en-ZA" dirty="0"/>
                  <a:t>Deep Generative Models are a lot faster than Monte Carlo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2020DF-C8B6-456F-B508-12114459F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9" t="-975" b="-117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733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A12FDF0-1A43-411C-9CB0-D1B0E842A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46" y="2175933"/>
            <a:ext cx="3833197" cy="3124200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40260D-9838-49B3-A343-00869CC1B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0" y="909375"/>
            <a:ext cx="5258803" cy="523742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C840E1-7E37-4D25-94BF-75C6E99D3D36}"/>
              </a:ext>
            </a:extLst>
          </p:cNvPr>
          <p:cNvCxnSpPr/>
          <p:nvPr/>
        </p:nvCxnSpPr>
        <p:spPr>
          <a:xfrm flipV="1">
            <a:off x="4478867" y="909375"/>
            <a:ext cx="1763183" cy="1249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58BEC79-9AAB-4ED5-B069-7253206A57D8}"/>
              </a:ext>
            </a:extLst>
          </p:cNvPr>
          <p:cNvCxnSpPr/>
          <p:nvPr/>
        </p:nvCxnSpPr>
        <p:spPr>
          <a:xfrm>
            <a:off x="4458143" y="5300133"/>
            <a:ext cx="1783907" cy="846667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255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8DF1-1C17-44D2-85AD-4EE4C8EA8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  <a:endParaRPr lang="en-ZA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755E73-1BC0-4F70-99F8-83D655783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73" y="2195572"/>
            <a:ext cx="9220478" cy="429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94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2D3D763B-3C0A-4A7B-871A-9AD6F9478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634" y="405870"/>
            <a:ext cx="10978732" cy="6046259"/>
          </a:xfrm>
        </p:spPr>
      </p:pic>
    </p:spTree>
    <p:extLst>
      <p:ext uri="{BB962C8B-B14F-4D97-AF65-F5344CB8AC3E}">
        <p14:creationId xmlns:p14="http://schemas.microsoft.com/office/powerpoint/2010/main" val="3907901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ED559-62B3-4DE8-9539-CBA3FA8E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 results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612BCC-AF5E-4655-A4D3-765FB898A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Variational Autoencoder</a:t>
            </a:r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F8C2E8-1B25-49CC-8636-DAC794AC6C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77932" y="3243263"/>
            <a:ext cx="3403762" cy="254793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C94AF-BC86-4505-B745-B2D626F64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Real Data</a:t>
            </a:r>
            <a:endParaRPr lang="en-Z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15686A-82EE-4C9E-B437-9B8C8E6804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58601" y="3243263"/>
            <a:ext cx="3500824" cy="25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70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5D45-194D-4138-B011-9BA2368D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Distinguishing variational autoencoder data from real data</a:t>
            </a:r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42CF2F-14C5-4E43-AC03-ADEC3D4DD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0" y="2767012"/>
            <a:ext cx="85058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11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916FB-78E2-4F4B-84BC-1116A7806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Generative adversarial networks</a:t>
            </a:r>
            <a:endParaRPr lang="en-ZA" dirty="0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6844B3E-C7BE-4D7F-9E8B-C719C5C18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32000"/>
            <a:ext cx="9604672" cy="4536524"/>
          </a:xfrm>
        </p:spPr>
      </p:pic>
    </p:spTree>
    <p:extLst>
      <p:ext uri="{BB962C8B-B14F-4D97-AF65-F5344CB8AC3E}">
        <p14:creationId xmlns:p14="http://schemas.microsoft.com/office/powerpoint/2010/main" val="608196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70B7784-A799-43AA-823B-A01A9ADB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densities during training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38A708-46FA-46B3-8153-32B74BE45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Close to convergence</a:t>
            </a:r>
            <a:endParaRPr lang="en-Z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06D184-AC76-4FD3-9CB5-2A797FF8FCF7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2"/>
          <a:stretch/>
        </p:blipFill>
        <p:spPr bwMode="auto">
          <a:xfrm>
            <a:off x="1515512" y="3243263"/>
            <a:ext cx="4128601" cy="25479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D448C3D-C435-45F4-8531-192B4D335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Algorithm has converged</a:t>
            </a:r>
            <a:endParaRPr lang="en-ZA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CC3F8D-4584-4014-ACCF-6763044961AD}"/>
              </a:ext>
            </a:extLst>
          </p:cNvPr>
          <p:cNvPicPr>
            <a:picLocks noGrp="1"/>
          </p:cNvPicPr>
          <p:nvPr>
            <p:ph sz="quarter" idx="4"/>
          </p:nvPr>
        </p:nvPicPr>
        <p:blipFill rotWithShape="1">
          <a:blip r:embed="rId3"/>
          <a:stretch/>
        </p:blipFill>
        <p:spPr bwMode="auto">
          <a:xfrm>
            <a:off x="6544712" y="3243263"/>
            <a:ext cx="4128601" cy="25479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94020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4A3C210-13F2-4D67-8F69-05F23558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on </a:t>
            </a:r>
            <a:r>
              <a:rPr lang="en-US" dirty="0" err="1"/>
              <a:t>mnist</a:t>
            </a:r>
            <a:endParaRPr lang="en-ZA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736C32F-93C7-4C8E-8860-225459D91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6097" y="2667000"/>
            <a:ext cx="3216631" cy="3124200"/>
          </a:xfrm>
        </p:spPr>
      </p:pic>
    </p:spTree>
    <p:extLst>
      <p:ext uri="{BB962C8B-B14F-4D97-AF65-F5344CB8AC3E}">
        <p14:creationId xmlns:p14="http://schemas.microsoft.com/office/powerpoint/2010/main" val="783401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39DE-0E53-4865-8042-83EF9348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Results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7D52E-B211-4B2F-AE1B-94082C37C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750456" cy="576262"/>
          </a:xfrm>
        </p:spPr>
        <p:txBody>
          <a:bodyPr/>
          <a:lstStyle/>
          <a:p>
            <a:r>
              <a:rPr lang="en-US" dirty="0"/>
              <a:t>Adversarial autoencoder 1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A061CA-6990-4196-B65A-402A552B0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831118" cy="576262"/>
          </a:xfrm>
        </p:spPr>
        <p:txBody>
          <a:bodyPr/>
          <a:lstStyle/>
          <a:p>
            <a:r>
              <a:rPr lang="en-US" dirty="0"/>
              <a:t>Adversarial autoencoder 2</a:t>
            </a:r>
            <a:endParaRPr lang="en-ZA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315004-026B-4337-9726-5234C0A7AF0A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3263"/>
            <a:ext cx="5490765" cy="361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969286-7DE0-4A2B-AC7A-5598338B9B31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60" y="3243263"/>
            <a:ext cx="5490765" cy="361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AF551C57-C500-4E72-AE81-78C768848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413" y="360364"/>
            <a:ext cx="261743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35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FF46-0726-452D-A081-D5374E27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results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96F0A-EDB9-4600-B937-FA46E0E0A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Bidirectional GAN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66C121-A35B-45E1-8A99-09EB85EA58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Deep convolutional GAN</a:t>
            </a:r>
            <a:endParaRPr lang="en-Z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2EBCF9-C4B0-4F92-9A8E-A9CAEB497FF3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3263"/>
            <a:ext cx="5490765" cy="361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AD27DC-B6F7-499A-83BC-BF22D0783B05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60" y="3243263"/>
            <a:ext cx="5493940" cy="361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C7255942-02B2-43C9-A15A-EDF1E781E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413" y="360364"/>
            <a:ext cx="261743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55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675A7-E06E-4926-B916-58E05CF02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Presentation Outline</a:t>
            </a:r>
            <a:endParaRPr lang="en-Z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52F4EA-8ECB-4173-A45A-67FE7448CA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6220987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5070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777B-6F31-4D15-A687-B93976728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Results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D7DE2-235C-40AF-8024-5A8E3392B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Vanilla GAN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577C8-9027-4156-AA2D-C4127C668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Least Squares GAN</a:t>
            </a:r>
            <a:endParaRPr lang="en-Z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691C80-4942-464A-9412-5A0FF451B88E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3263"/>
            <a:ext cx="5490765" cy="372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2E325A-38BF-4A3D-ACCE-B736D3B47C89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60" y="3243263"/>
            <a:ext cx="5490765" cy="361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4B852646-1F3A-4F5D-BE12-26A5B6C24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413" y="360364"/>
            <a:ext cx="261743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2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6FE85EE3-4AF7-49D7-A4F1-6125B6E402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22910" b="208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813C51-5FCB-452C-86A1-9D8E4E1FC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79138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D391-057A-4E59-9309-8A9848B5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en-US"/>
              <a:t>The ALICE Detector system</a:t>
            </a:r>
            <a:endParaRPr lang="en-ZA"/>
          </a:p>
        </p:txBody>
      </p:sp>
      <p:pic>
        <p:nvPicPr>
          <p:cNvPr id="8" name="Content Placeholder 4" descr="ALICE-3D-Run2-General-WithoutITSinlay-NoName-v0-2017-05-11-B+W">
            <a:extLst>
              <a:ext uri="{FF2B5EF4-FFF2-40B4-BE49-F238E27FC236}">
                <a16:creationId xmlns:a16="http://schemas.microsoft.com/office/drawing/2014/main" id="{4E71FCB0-A0BC-4E9B-A340-6D6B83408B28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2" r="18981" b="-9"/>
          <a:stretch/>
        </p:blipFill>
        <p:spPr bwMode="auto">
          <a:xfrm>
            <a:off x="8111198" y="609600"/>
            <a:ext cx="2298576" cy="2057399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78FB57F2-4758-42AD-A47E-9B174B1C0A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2175933"/>
                <a:ext cx="6132446" cy="388693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10 000 </a:t>
                </a:r>
                <a:r>
                  <a:rPr lang="en-US" dirty="0" err="1"/>
                  <a:t>tonnes</a:t>
                </a:r>
                <a:endParaRPr lang="en-US" dirty="0"/>
              </a:p>
              <a:p>
                <a:r>
                  <a:rPr lang="en-US" dirty="0"/>
                  <a:t>26m x 16m x 16m</a:t>
                </a:r>
              </a:p>
              <a:p>
                <a:r>
                  <a:rPr lang="en-US" dirty="0"/>
                  <a:t>18 stacked subdetectors</a:t>
                </a:r>
              </a:p>
              <a:p>
                <a:pPr lvl="1"/>
                <a:r>
                  <a:rPr lang="en-US" dirty="0"/>
                  <a:t>Tracking Systems</a:t>
                </a:r>
              </a:p>
              <a:p>
                <a:pPr lvl="1"/>
                <a:r>
                  <a:rPr lang="en-US" dirty="0"/>
                  <a:t>Electromagnetic and Hadronic Calorimeters</a:t>
                </a:r>
              </a:p>
              <a:p>
                <a:pPr lvl="1"/>
                <a:r>
                  <a:rPr lang="en-US" dirty="0"/>
                  <a:t>Outermost Muon system</a:t>
                </a:r>
              </a:p>
              <a:p>
                <a:r>
                  <a:rPr lang="en-US" dirty="0"/>
                  <a:t>Important Functions</a:t>
                </a:r>
              </a:p>
              <a:p>
                <a:pPr lvl="1"/>
                <a:r>
                  <a:rPr lang="en-US" dirty="0"/>
                  <a:t>Pion Rejection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𝐺𝑒𝑣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Electron identification, by supplementing its own data with that from the TPC and ITS</a:t>
                </a:r>
              </a:p>
              <a:p>
                <a:pPr lvl="1"/>
                <a:r>
                  <a:rPr lang="en-US" dirty="0"/>
                  <a:t>Event triggering (Based on Collision centrality, etc.)</a:t>
                </a:r>
              </a:p>
              <a:p>
                <a:pPr lvl="1"/>
                <a:r>
                  <a:rPr lang="en-US" dirty="0"/>
                  <a:t>Informs central Barrel’s Calibration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78FB57F2-4758-42AD-A47E-9B174B1C0A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2175933"/>
                <a:ext cx="6132446" cy="3886937"/>
              </a:xfrm>
              <a:blipFill>
                <a:blip r:embed="rId4"/>
                <a:stretch>
                  <a:fillRect l="-1194" t="-376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E4D426D7-03A4-4CD8-A4A0-B9240F3DFC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" b="10049"/>
          <a:stretch/>
        </p:blipFill>
        <p:spPr>
          <a:xfrm>
            <a:off x="7149249" y="2901365"/>
            <a:ext cx="4222474" cy="3779432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88538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7172CF-2987-4C27-B478-02E15EA10EA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B596AE-12FF-46AB-B957-2A1D10CB2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Transition radiation detector</a:t>
            </a:r>
          </a:p>
        </p:txBody>
      </p:sp>
    </p:spTree>
    <p:extLst>
      <p:ext uri="{BB962C8B-B14F-4D97-AF65-F5344CB8AC3E}">
        <p14:creationId xmlns:p14="http://schemas.microsoft.com/office/powerpoint/2010/main" val="353547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AA601C2-399D-4C3C-93DA-940E1B0DC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773" y="853226"/>
            <a:ext cx="9166454" cy="5151548"/>
          </a:xfrm>
        </p:spPr>
      </p:pic>
    </p:spTree>
    <p:extLst>
      <p:ext uri="{BB962C8B-B14F-4D97-AF65-F5344CB8AC3E}">
        <p14:creationId xmlns:p14="http://schemas.microsoft.com/office/powerpoint/2010/main" val="2402117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elated image">
            <a:extLst>
              <a:ext uri="{FF2B5EF4-FFF2-40B4-BE49-F238E27FC236}">
                <a16:creationId xmlns:a16="http://schemas.microsoft.com/office/drawing/2014/main" id="{A305EB74-76E1-4D05-ACB7-65F3560985B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06" y="761163"/>
            <a:ext cx="10138787" cy="5335674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2982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2AE0B8-AFAE-4ED7-8232-3E19BEBB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500062"/>
            <a:ext cx="804862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8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517</Words>
  <Application>Microsoft Office PowerPoint</Application>
  <PresentationFormat>Widescreen</PresentationFormat>
  <Paragraphs>97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Cambria Math</vt:lpstr>
      <vt:lpstr>Century Gothic</vt:lpstr>
      <vt:lpstr>Mesh</vt:lpstr>
      <vt:lpstr>The Application of deep learning techniques towards particle identification and high energy physics event simulations</vt:lpstr>
      <vt:lpstr>Aims</vt:lpstr>
      <vt:lpstr>Motivation: Quark Gluon Plasma</vt:lpstr>
      <vt:lpstr>Presentation Outline</vt:lpstr>
      <vt:lpstr>The ALICE Detector system</vt:lpstr>
      <vt:lpstr>Transition radiation detector</vt:lpstr>
      <vt:lpstr>PowerPoint Presentation</vt:lpstr>
      <vt:lpstr>PowerPoint Presentation</vt:lpstr>
      <vt:lpstr>PowerPoint Presentation</vt:lpstr>
      <vt:lpstr>Deep learning</vt:lpstr>
      <vt:lpstr>PowerPoint Presentation</vt:lpstr>
      <vt:lpstr>Deep feedforward networks</vt:lpstr>
      <vt:lpstr>PowerPoint Presentation</vt:lpstr>
      <vt:lpstr>PowerPoint Presentation</vt:lpstr>
      <vt:lpstr>Loss Function</vt:lpstr>
      <vt:lpstr>Not too perfect</vt:lpstr>
      <vt:lpstr>Convolutional Neural networks</vt:lpstr>
      <vt:lpstr> Convolutional Filters</vt:lpstr>
      <vt:lpstr>PowerPoint Presentation</vt:lpstr>
      <vt:lpstr>Particle identification results</vt:lpstr>
      <vt:lpstr>Architecture and training curves</vt:lpstr>
      <vt:lpstr>Distinguishing geant from real data results</vt:lpstr>
      <vt:lpstr>Architecture and training curves</vt:lpstr>
      <vt:lpstr>Recurrent neural networks</vt:lpstr>
      <vt:lpstr>Recurrent neural networks</vt:lpstr>
      <vt:lpstr>LSTM cell</vt:lpstr>
      <vt:lpstr>Chain of LSTM CELLS</vt:lpstr>
      <vt:lpstr>Particle Identification results: LSTM</vt:lpstr>
      <vt:lpstr>Latent variable models</vt:lpstr>
      <vt:lpstr>PowerPoint Presentation</vt:lpstr>
      <vt:lpstr>Variational Autoencoders</vt:lpstr>
      <vt:lpstr>PowerPoint Presentation</vt:lpstr>
      <vt:lpstr>VAE results</vt:lpstr>
      <vt:lpstr>Distinguishing variational autoencoder data from real data</vt:lpstr>
      <vt:lpstr>Generative adversarial networks</vt:lpstr>
      <vt:lpstr>GAN densities during training</vt:lpstr>
      <vt:lpstr>GAN training on mnist</vt:lpstr>
      <vt:lpstr>GAN Results</vt:lpstr>
      <vt:lpstr>GAN results</vt:lpstr>
      <vt:lpstr>GAN Results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Application of deep learning techniques towards particle identification and high energy physics event simulations</dc:title>
  <dc:creator>Gerhard Viljoen</dc:creator>
  <cp:lastModifiedBy>Gerhard Viljoen</cp:lastModifiedBy>
  <cp:revision>25</cp:revision>
  <dcterms:created xsi:type="dcterms:W3CDTF">2019-08-15T09:08:50Z</dcterms:created>
  <dcterms:modified xsi:type="dcterms:W3CDTF">2019-08-16T11:26:59Z</dcterms:modified>
</cp:coreProperties>
</file>